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ubik" panose="020B0604020202020204" charset="-79"/>
      <p:regular r:id="rId12"/>
    </p:embeddedFont>
    <p:embeddedFont>
      <p:font typeface="Rubik Bold" panose="020B0604020202020204" charset="-79"/>
      <p:regular r:id="rId13"/>
    </p:embeddedFont>
    <p:embeddedFont>
      <p:font typeface="Segoe Script" panose="030B0504020000000003" pitchFamily="66" charset="0"/>
      <p:regular r:id="rId14"/>
      <p:bold r:id="rId15"/>
    </p:embeddedFont>
    <p:embeddedFont>
      <p:font typeface="Segoe Scrip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83617" y="7213"/>
            <a:ext cx="6404383" cy="10272573"/>
          </a:xfrm>
          <a:custGeom>
            <a:avLst/>
            <a:gdLst/>
            <a:ahLst/>
            <a:cxnLst/>
            <a:rect l="l" t="t" r="r" b="b"/>
            <a:pathLst>
              <a:path w="6404383" h="10272573">
                <a:moveTo>
                  <a:pt x="0" y="0"/>
                </a:moveTo>
                <a:lnTo>
                  <a:pt x="6404383" y="0"/>
                </a:lnTo>
                <a:lnTo>
                  <a:pt x="6404383" y="10272574"/>
                </a:lnTo>
                <a:lnTo>
                  <a:pt x="0" y="10272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766" r="-70982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223674" y="810156"/>
            <a:ext cx="2812527" cy="2561957"/>
          </a:xfrm>
          <a:custGeom>
            <a:avLst/>
            <a:gdLst/>
            <a:ahLst/>
            <a:cxnLst/>
            <a:rect l="l" t="t" r="r" b="b"/>
            <a:pathLst>
              <a:path w="2812527" h="2561957">
                <a:moveTo>
                  <a:pt x="2812527" y="0"/>
                </a:moveTo>
                <a:lnTo>
                  <a:pt x="0" y="0"/>
                </a:lnTo>
                <a:lnTo>
                  <a:pt x="0" y="2561956"/>
                </a:lnTo>
                <a:lnTo>
                  <a:pt x="2812527" y="2561956"/>
                </a:lnTo>
                <a:lnTo>
                  <a:pt x="28125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989503"/>
            <a:ext cx="7361365" cy="23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7"/>
              </a:lnSpc>
            </a:pPr>
            <a:r>
              <a:rPr lang="en-US" sz="6197" b="1">
                <a:solidFill>
                  <a:srgbClr val="FFFFFF"/>
                </a:solidFill>
                <a:latin typeface="Rubik Bold"/>
                <a:ea typeface="Rubik Bold"/>
                <a:cs typeface="Rubik Bold"/>
                <a:sym typeface="Rubik Bold"/>
              </a:rPr>
              <a:t>PROGETTO ALLESTIMENTO  </a:t>
            </a:r>
          </a:p>
          <a:p>
            <a:pPr algn="l">
              <a:lnSpc>
                <a:spcPts val="6197"/>
              </a:lnSpc>
            </a:pPr>
            <a:r>
              <a:rPr lang="en-US" sz="6197" b="1">
                <a:solidFill>
                  <a:srgbClr val="FBD160"/>
                </a:solidFill>
                <a:latin typeface="Rubik Bold"/>
                <a:ea typeface="Rubik Bold"/>
                <a:cs typeface="Rubik Bold"/>
                <a:sym typeface="Rubik Bold"/>
              </a:rPr>
              <a:t>AULA  INCLUSIONE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11683" y="5008029"/>
            <a:ext cx="34034" cy="939658"/>
            <a:chOff x="0" y="0"/>
            <a:chExt cx="12543" cy="3463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43" cy="346309"/>
            </a:xfrm>
            <a:custGeom>
              <a:avLst/>
              <a:gdLst/>
              <a:ahLst/>
              <a:cxnLst/>
              <a:rect l="l" t="t" r="r" b="b"/>
              <a:pathLst>
                <a:path w="12543" h="346309">
                  <a:moveTo>
                    <a:pt x="0" y="0"/>
                  </a:moveTo>
                  <a:lnTo>
                    <a:pt x="12543" y="0"/>
                  </a:lnTo>
                  <a:lnTo>
                    <a:pt x="12543" y="346309"/>
                  </a:lnTo>
                  <a:lnTo>
                    <a:pt x="0" y="346309"/>
                  </a:lnTo>
                  <a:close/>
                </a:path>
              </a:pathLst>
            </a:custGeom>
            <a:solidFill>
              <a:srgbClr val="E4465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543" cy="403459"/>
            </a:xfrm>
            <a:prstGeom prst="rect">
              <a:avLst/>
            </a:prstGeom>
          </p:spPr>
          <p:txBody>
            <a:bodyPr lIns="36303" tIns="36303" rIns="36303" bIns="36303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33073" y="5114925"/>
            <a:ext cx="3362141" cy="115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386">
                <a:solidFill>
                  <a:srgbClr val="BFE5EF"/>
                </a:solidFill>
                <a:latin typeface="Rubik"/>
                <a:ea typeface="Rubik"/>
                <a:cs typeface="Rubik"/>
                <a:sym typeface="Rubik"/>
              </a:rPr>
              <a:t>I.C. Giorgio Gaber</a:t>
            </a:r>
          </a:p>
          <a:p>
            <a:pPr algn="l">
              <a:lnSpc>
                <a:spcPts val="3030"/>
              </a:lnSpc>
            </a:pPr>
            <a:r>
              <a:rPr lang="en-US" sz="2386">
                <a:solidFill>
                  <a:srgbClr val="BFE5EF"/>
                </a:solidFill>
                <a:latin typeface="Rubik"/>
                <a:ea typeface="Rubik"/>
                <a:cs typeface="Rubik"/>
                <a:sym typeface="Rubik"/>
              </a:rPr>
              <a:t>a.s.2025-2026</a:t>
            </a:r>
          </a:p>
          <a:p>
            <a:pPr algn="l">
              <a:lnSpc>
                <a:spcPts val="3030"/>
              </a:lnSpc>
            </a:pPr>
            <a:endParaRPr lang="en-US" sz="2386">
              <a:solidFill>
                <a:srgbClr val="BFE5E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6307845"/>
            <a:ext cx="7431062" cy="91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-501816" y="6700987"/>
            <a:ext cx="9126254" cy="2762135"/>
            <a:chOff x="0" y="0"/>
            <a:chExt cx="12168338" cy="3682846"/>
          </a:xfrm>
        </p:grpSpPr>
        <p:sp>
          <p:nvSpPr>
            <p:cNvPr id="11" name="Freeform 11"/>
            <p:cNvSpPr/>
            <p:nvPr/>
          </p:nvSpPr>
          <p:spPr>
            <a:xfrm>
              <a:off x="1876156" y="3369459"/>
              <a:ext cx="7494030" cy="313387"/>
            </a:xfrm>
            <a:custGeom>
              <a:avLst/>
              <a:gdLst/>
              <a:ahLst/>
              <a:cxnLst/>
              <a:rect l="l" t="t" r="r" b="b"/>
              <a:pathLst>
                <a:path w="7494030" h="313387">
                  <a:moveTo>
                    <a:pt x="0" y="0"/>
                  </a:moveTo>
                  <a:lnTo>
                    <a:pt x="7494029" y="0"/>
                  </a:lnTo>
                  <a:lnTo>
                    <a:pt x="7494029" y="313387"/>
                  </a:lnTo>
                  <a:lnTo>
                    <a:pt x="0" y="31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876156" y="0"/>
              <a:ext cx="7494030" cy="313387"/>
            </a:xfrm>
            <a:custGeom>
              <a:avLst/>
              <a:gdLst/>
              <a:ahLst/>
              <a:cxnLst/>
              <a:rect l="l" t="t" r="r" b="b"/>
              <a:pathLst>
                <a:path w="7494030" h="313387">
                  <a:moveTo>
                    <a:pt x="0" y="0"/>
                  </a:moveTo>
                  <a:lnTo>
                    <a:pt x="7494029" y="0"/>
                  </a:lnTo>
                  <a:lnTo>
                    <a:pt x="7494029" y="313387"/>
                  </a:lnTo>
                  <a:lnTo>
                    <a:pt x="0" y="31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017498" y="532462"/>
              <a:ext cx="9815153" cy="1147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97"/>
                </a:lnSpc>
              </a:pPr>
              <a:r>
                <a:rPr lang="en-US" sz="6197" b="1">
                  <a:solidFill>
                    <a:srgbClr val="FFFFFF"/>
                  </a:solidFill>
                  <a:latin typeface="Rubik Bold"/>
                  <a:ea typeface="Rubik Bold"/>
                  <a:cs typeface="Rubik Bold"/>
                  <a:sym typeface="Rubik Bold"/>
                </a:rPr>
                <a:t>Una scuola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66301"/>
              <a:ext cx="12168338" cy="1841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2"/>
                </a:lnSpc>
                <a:spcBef>
                  <a:spcPct val="0"/>
                </a:spcBef>
              </a:pPr>
              <a:r>
                <a:rPr lang="en-US" sz="10062" b="1">
                  <a:solidFill>
                    <a:srgbClr val="ADDAE9"/>
                  </a:solidFill>
                  <a:latin typeface="Segoe Script Bold"/>
                  <a:ea typeface="Segoe Script Bold"/>
                  <a:cs typeface="Segoe Script Bold"/>
                  <a:sym typeface="Segoe Script Bold"/>
                </a:rPr>
                <a:t>Inclusiva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8774" y="874765"/>
            <a:ext cx="7362103" cy="307870"/>
          </a:xfrm>
          <a:custGeom>
            <a:avLst/>
            <a:gdLst/>
            <a:ahLst/>
            <a:cxnLst/>
            <a:rect l="l" t="t" r="r" b="b"/>
            <a:pathLst>
              <a:path w="7362103" h="307870">
                <a:moveTo>
                  <a:pt x="0" y="0"/>
                </a:moveTo>
                <a:lnTo>
                  <a:pt x="7362103" y="0"/>
                </a:lnTo>
                <a:lnTo>
                  <a:pt x="7362103" y="307870"/>
                </a:lnTo>
                <a:lnTo>
                  <a:pt x="0" y="30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88065" y="1740634"/>
            <a:ext cx="7671947" cy="7384316"/>
            <a:chOff x="30480" y="591820"/>
            <a:chExt cx="12736830" cy="122593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107" r="-19107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8083950" y="-200580"/>
            <a:ext cx="2966011" cy="3639277"/>
          </a:xfrm>
          <a:custGeom>
            <a:avLst/>
            <a:gdLst/>
            <a:ahLst/>
            <a:cxnLst/>
            <a:rect l="l" t="t" r="r" b="b"/>
            <a:pathLst>
              <a:path w="2966011" h="3639277">
                <a:moveTo>
                  <a:pt x="0" y="0"/>
                </a:moveTo>
                <a:lnTo>
                  <a:pt x="2966011" y="0"/>
                </a:lnTo>
                <a:lnTo>
                  <a:pt x="2966011" y="3639277"/>
                </a:lnTo>
                <a:lnTo>
                  <a:pt x="0" y="36392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217617" y="8301540"/>
            <a:ext cx="2698678" cy="3311261"/>
          </a:xfrm>
          <a:custGeom>
            <a:avLst/>
            <a:gdLst/>
            <a:ahLst/>
            <a:cxnLst/>
            <a:rect l="l" t="t" r="r" b="b"/>
            <a:pathLst>
              <a:path w="2698678" h="3311261">
                <a:moveTo>
                  <a:pt x="2698678" y="0"/>
                </a:moveTo>
                <a:lnTo>
                  <a:pt x="0" y="0"/>
                </a:lnTo>
                <a:lnTo>
                  <a:pt x="0" y="3311261"/>
                </a:lnTo>
                <a:lnTo>
                  <a:pt x="2698678" y="3311261"/>
                </a:lnTo>
                <a:lnTo>
                  <a:pt x="26986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1421" y="1430117"/>
            <a:ext cx="9426905" cy="834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8"/>
              </a:lnSpc>
            </a:pPr>
            <a:r>
              <a:rPr lang="en-US" sz="3093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Il progetto nasce dalla necessità di rendere funzionale un ambiente inclusivo ai bisogni educativi di tutti gli studenti, garantendo così a ciascuno di loro opportunità di apprendimento in relazione ai diversi stili cognitivi.</a:t>
            </a:r>
          </a:p>
          <a:p>
            <a:pPr algn="l">
              <a:lnSpc>
                <a:spcPts val="3928"/>
              </a:lnSpc>
            </a:pPr>
            <a:endParaRPr lang="en-US" sz="3093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928"/>
              </a:lnSpc>
            </a:pPr>
            <a:r>
              <a:rPr lang="en-US" sz="3093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Tale contesto è orientato a migliorare l’offerta formativa, la qualità e la professionalità dell’azione educativa e didattica e degli interventi mirati.</a:t>
            </a:r>
          </a:p>
          <a:p>
            <a:pPr algn="l">
              <a:lnSpc>
                <a:spcPts val="3928"/>
              </a:lnSpc>
            </a:pPr>
            <a:endParaRPr lang="en-US" sz="3093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928"/>
              </a:lnSpc>
            </a:pPr>
            <a:r>
              <a:rPr lang="en-US" sz="3093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Un’attenta azione educativa permette di valorizzare le differenze per trasformarle in risorse, favorendo in questo modo l’inclusione di tutti gli alunni all’interno dell’istituto e il raggiungimento dell’autonomia nei suoi diversi aspetti.</a:t>
            </a:r>
          </a:p>
          <a:p>
            <a:pPr algn="l">
              <a:lnSpc>
                <a:spcPts val="3928"/>
              </a:lnSpc>
            </a:pPr>
            <a:endParaRPr lang="en-US" sz="3093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928"/>
              </a:lnSpc>
            </a:pPr>
            <a:endParaRPr lang="en-US" sz="3093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08774" y="9124950"/>
            <a:ext cx="7362103" cy="307870"/>
          </a:xfrm>
          <a:custGeom>
            <a:avLst/>
            <a:gdLst/>
            <a:ahLst/>
            <a:cxnLst/>
            <a:rect l="l" t="t" r="r" b="b"/>
            <a:pathLst>
              <a:path w="7362103" h="307870">
                <a:moveTo>
                  <a:pt x="0" y="0"/>
                </a:moveTo>
                <a:lnTo>
                  <a:pt x="7362103" y="0"/>
                </a:lnTo>
                <a:lnTo>
                  <a:pt x="7362103" y="307870"/>
                </a:lnTo>
                <a:lnTo>
                  <a:pt x="0" y="307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51928">
            <a:off x="10345031" y="1917515"/>
            <a:ext cx="7721416" cy="6894774"/>
            <a:chOff x="149860" y="501650"/>
            <a:chExt cx="12882880" cy="11503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82879" cy="11503660"/>
            </a:xfrm>
            <a:custGeom>
              <a:avLst/>
              <a:gdLst/>
              <a:ahLst/>
              <a:cxnLst/>
              <a:rect l="l" t="t" r="r" b="b"/>
              <a:pathLst>
                <a:path w="12882879" h="11503660">
                  <a:moveTo>
                    <a:pt x="11337290" y="2283460"/>
                  </a:moveTo>
                  <a:cubicBezTo>
                    <a:pt x="10535920" y="1322070"/>
                    <a:pt x="9357360" y="730250"/>
                    <a:pt x="8139430" y="440690"/>
                  </a:cubicBezTo>
                  <a:cubicBezTo>
                    <a:pt x="6921500" y="151130"/>
                    <a:pt x="5646420" y="0"/>
                    <a:pt x="4451350" y="330200"/>
                  </a:cubicBezTo>
                  <a:lnTo>
                    <a:pt x="4452620" y="330200"/>
                  </a:lnTo>
                  <a:cubicBezTo>
                    <a:pt x="2360930" y="749300"/>
                    <a:pt x="601980" y="2358390"/>
                    <a:pt x="180340" y="4406900"/>
                  </a:cubicBezTo>
                  <a:cubicBezTo>
                    <a:pt x="0" y="5284470"/>
                    <a:pt x="33020" y="6197600"/>
                    <a:pt x="195580" y="7077710"/>
                  </a:cubicBezTo>
                  <a:cubicBezTo>
                    <a:pt x="379730" y="8077200"/>
                    <a:pt x="746760" y="9077960"/>
                    <a:pt x="1456690" y="9805670"/>
                  </a:cubicBezTo>
                  <a:cubicBezTo>
                    <a:pt x="2240280" y="10610850"/>
                    <a:pt x="3362960" y="11004550"/>
                    <a:pt x="4475480" y="11163300"/>
                  </a:cubicBezTo>
                  <a:cubicBezTo>
                    <a:pt x="6866890" y="11503660"/>
                    <a:pt x="9480550" y="10773410"/>
                    <a:pt x="11055350" y="8940800"/>
                  </a:cubicBezTo>
                  <a:cubicBezTo>
                    <a:pt x="12630149" y="7108190"/>
                    <a:pt x="12882880" y="4138930"/>
                    <a:pt x="11337290" y="2283460"/>
                  </a:cubicBezTo>
                  <a:close/>
                </a:path>
              </a:pathLst>
            </a:custGeom>
            <a:blipFill>
              <a:blip r:embed="rId2"/>
              <a:stretch>
                <a:fillRect l="-28309" t="-46736" r="-99374" b="-2166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946381">
            <a:off x="9929579" y="1508688"/>
            <a:ext cx="5973760" cy="912356"/>
          </a:xfrm>
          <a:custGeom>
            <a:avLst/>
            <a:gdLst/>
            <a:ahLst/>
            <a:cxnLst/>
            <a:rect l="l" t="t" r="r" b="b"/>
            <a:pathLst>
              <a:path w="5973760" h="912356">
                <a:moveTo>
                  <a:pt x="0" y="0"/>
                </a:moveTo>
                <a:lnTo>
                  <a:pt x="5973760" y="0"/>
                </a:lnTo>
                <a:lnTo>
                  <a:pt x="5973760" y="912356"/>
                </a:lnTo>
                <a:lnTo>
                  <a:pt x="0" y="912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430664" flipV="1">
            <a:off x="12231227" y="8206121"/>
            <a:ext cx="5973760" cy="912356"/>
          </a:xfrm>
          <a:custGeom>
            <a:avLst/>
            <a:gdLst/>
            <a:ahLst/>
            <a:cxnLst/>
            <a:rect l="l" t="t" r="r" b="b"/>
            <a:pathLst>
              <a:path w="5973760" h="912356">
                <a:moveTo>
                  <a:pt x="0" y="912356"/>
                </a:moveTo>
                <a:lnTo>
                  <a:pt x="5973760" y="912356"/>
                </a:lnTo>
                <a:lnTo>
                  <a:pt x="5973760" y="0"/>
                </a:lnTo>
                <a:lnTo>
                  <a:pt x="0" y="0"/>
                </a:lnTo>
                <a:lnTo>
                  <a:pt x="0" y="91235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6895" y="465874"/>
            <a:ext cx="7442647" cy="56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4158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OBIETTIVI RISPETTO AI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6895" y="1198331"/>
            <a:ext cx="6955400" cy="76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5759">
                <a:solidFill>
                  <a:srgbClr val="FBD160"/>
                </a:solidFill>
                <a:latin typeface="Segoe Script"/>
                <a:ea typeface="Segoe Script"/>
                <a:cs typeface="Segoe Script"/>
                <a:sym typeface="Segoe Script"/>
              </a:rPr>
              <a:t>GRUPPI CLASSE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6895" y="1871435"/>
            <a:ext cx="9668012" cy="869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0"/>
              </a:lnSpc>
            </a:pPr>
            <a:endParaRPr/>
          </a:p>
          <a:p>
            <a:pPr algn="l">
              <a:lnSpc>
                <a:spcPts val="3340"/>
              </a:lnSpc>
            </a:pPr>
            <a:r>
              <a:rPr lang="en-US" sz="263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L’ambiente sarà strutturato in modo flessibile e funzionale, con arredi modulari che consentano di adattare facilmente lo spazio alle diverse attività: lavoro individuale, piccoli gruppi, momenti di rilassamento o laboratori creativi. I colori, la luce e i materiali saranno scelti per creare un’atmosfera accogliente e rassicurante, favorendo concentrazione e benessere.</a:t>
            </a:r>
          </a:p>
          <a:p>
            <a:pPr algn="l">
              <a:lnSpc>
                <a:spcPts val="3340"/>
              </a:lnSpc>
            </a:pPr>
            <a:r>
              <a:rPr lang="en-US" sz="263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Particolare attenzione sarà rivolta agli strumenti compensativi e tecnologici, come dispositivi digitali, software educativi e materiali didattici personalizzati. Saranno inoltre previste aree sensoriali e angoli di decompressione per gli studenti che necessitano di momenti di pausa o di autoregolazione.</a:t>
            </a:r>
          </a:p>
          <a:p>
            <a:pPr algn="l">
              <a:lnSpc>
                <a:spcPts val="3340"/>
              </a:lnSpc>
            </a:pPr>
            <a:r>
              <a:rPr lang="en-US" sz="263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L’aula inclusione diventerà così, un punto di riferimento per tutte le classi della scuola, luogo di incontro, scambio e collaborazione tra docenti di sostegno, insegnanti curricolari, educatori e famiglie.</a:t>
            </a:r>
          </a:p>
          <a:p>
            <a:pPr algn="l">
              <a:lnSpc>
                <a:spcPts val="3340"/>
              </a:lnSpc>
            </a:pPr>
            <a:r>
              <a:rPr lang="en-US" sz="263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Il suo obiettivo principale è contribuire alla costruzione di una comunità scolastica in cui ciascun bambino possa sentirsi accolto, valorizzato e protagonista del proprio apprendimento.</a:t>
            </a:r>
          </a:p>
          <a:p>
            <a:pPr algn="l">
              <a:lnSpc>
                <a:spcPts val="3340"/>
              </a:lnSpc>
            </a:pPr>
            <a:endParaRPr lang="en-US" sz="263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40"/>
              </a:lnSpc>
            </a:pPr>
            <a:endParaRPr lang="en-US" sz="263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25367">
            <a:off x="9326419" y="1213576"/>
            <a:ext cx="8802197" cy="7859848"/>
            <a:chOff x="149860" y="501650"/>
            <a:chExt cx="12882880" cy="11503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82879" cy="11503660"/>
            </a:xfrm>
            <a:custGeom>
              <a:avLst/>
              <a:gdLst/>
              <a:ahLst/>
              <a:cxnLst/>
              <a:rect l="l" t="t" r="r" b="b"/>
              <a:pathLst>
                <a:path w="12882879" h="11503660">
                  <a:moveTo>
                    <a:pt x="11337290" y="2283460"/>
                  </a:moveTo>
                  <a:cubicBezTo>
                    <a:pt x="10535920" y="1322070"/>
                    <a:pt x="9357360" y="730250"/>
                    <a:pt x="8139430" y="440690"/>
                  </a:cubicBezTo>
                  <a:cubicBezTo>
                    <a:pt x="6921500" y="151130"/>
                    <a:pt x="5646420" y="0"/>
                    <a:pt x="4451350" y="330200"/>
                  </a:cubicBezTo>
                  <a:lnTo>
                    <a:pt x="4452620" y="330200"/>
                  </a:lnTo>
                  <a:cubicBezTo>
                    <a:pt x="2360930" y="749300"/>
                    <a:pt x="601980" y="2358390"/>
                    <a:pt x="180340" y="4406900"/>
                  </a:cubicBezTo>
                  <a:cubicBezTo>
                    <a:pt x="0" y="5284470"/>
                    <a:pt x="33020" y="6197600"/>
                    <a:pt x="195580" y="7077710"/>
                  </a:cubicBezTo>
                  <a:cubicBezTo>
                    <a:pt x="379730" y="8077200"/>
                    <a:pt x="746760" y="9077960"/>
                    <a:pt x="1456690" y="9805670"/>
                  </a:cubicBezTo>
                  <a:cubicBezTo>
                    <a:pt x="2240280" y="10610850"/>
                    <a:pt x="3362960" y="11004550"/>
                    <a:pt x="4475480" y="11163300"/>
                  </a:cubicBezTo>
                  <a:cubicBezTo>
                    <a:pt x="6866890" y="11503660"/>
                    <a:pt x="9480550" y="10773410"/>
                    <a:pt x="11055350" y="8940800"/>
                  </a:cubicBezTo>
                  <a:cubicBezTo>
                    <a:pt x="12630149" y="7108190"/>
                    <a:pt x="12882880" y="4138930"/>
                    <a:pt x="11337290" y="2283460"/>
                  </a:cubicBezTo>
                  <a:close/>
                </a:path>
              </a:pathLst>
            </a:custGeom>
            <a:blipFill>
              <a:blip r:embed="rId2"/>
              <a:stretch>
                <a:fillRect r="-85321" b="-3706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-1372018">
            <a:off x="8183610" y="1124829"/>
            <a:ext cx="5973760" cy="912356"/>
          </a:xfrm>
          <a:custGeom>
            <a:avLst/>
            <a:gdLst/>
            <a:ahLst/>
            <a:cxnLst/>
            <a:rect l="l" t="t" r="r" b="b"/>
            <a:pathLst>
              <a:path w="5973760" h="912356">
                <a:moveTo>
                  <a:pt x="0" y="0"/>
                </a:moveTo>
                <a:lnTo>
                  <a:pt x="5973760" y="0"/>
                </a:lnTo>
                <a:lnTo>
                  <a:pt x="5973760" y="912356"/>
                </a:lnTo>
                <a:lnTo>
                  <a:pt x="0" y="912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89982" flipV="1">
            <a:off x="11811233" y="8617246"/>
            <a:ext cx="5973760" cy="912356"/>
          </a:xfrm>
          <a:custGeom>
            <a:avLst/>
            <a:gdLst/>
            <a:ahLst/>
            <a:cxnLst/>
            <a:rect l="l" t="t" r="r" b="b"/>
            <a:pathLst>
              <a:path w="5973760" h="912356">
                <a:moveTo>
                  <a:pt x="0" y="912356"/>
                </a:moveTo>
                <a:lnTo>
                  <a:pt x="5973760" y="912356"/>
                </a:lnTo>
                <a:lnTo>
                  <a:pt x="5973760" y="0"/>
                </a:lnTo>
                <a:lnTo>
                  <a:pt x="0" y="0"/>
                </a:lnTo>
                <a:lnTo>
                  <a:pt x="0" y="91235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2534" y="3509672"/>
            <a:ext cx="8881466" cy="6276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5"/>
              </a:lnSpc>
            </a:pPr>
            <a:endParaRPr/>
          </a:p>
          <a:p>
            <a:pPr marL="662249" lvl="1" indent="-331125" algn="l">
              <a:lnSpc>
                <a:spcPts val="3895"/>
              </a:lnSpc>
              <a:buFont typeface="Arial"/>
              <a:buChar char="•"/>
            </a:pPr>
            <a:r>
              <a:rPr lang="en-US" sz="3067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Rimozione degli ostacoli: eliminare non solo le barriere fisiche, ma anche quelle culturali, organizzative e comunicative.  </a:t>
            </a:r>
          </a:p>
          <a:p>
            <a:pPr algn="l">
              <a:lnSpc>
                <a:spcPts val="3895"/>
              </a:lnSpc>
            </a:pPr>
            <a:endParaRPr lang="en-US" sz="3067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662249" lvl="1" indent="-331125" algn="l">
              <a:lnSpc>
                <a:spcPts val="3895"/>
              </a:lnSpc>
              <a:buFont typeface="Arial"/>
              <a:buChar char="•"/>
            </a:pPr>
            <a:r>
              <a:rPr lang="en-US" sz="3067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Adattamento al contesto: l’istituto scolastico si modella sulle caratteristiche e sui bisogni degli studenti, non viceversa.  </a:t>
            </a:r>
          </a:p>
          <a:p>
            <a:pPr algn="l">
              <a:lnSpc>
                <a:spcPts val="3895"/>
              </a:lnSpc>
            </a:pPr>
            <a:endParaRPr lang="en-US" sz="3067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662249" lvl="1" indent="-331125" algn="l">
              <a:lnSpc>
                <a:spcPts val="3895"/>
              </a:lnSpc>
              <a:buFont typeface="Arial"/>
              <a:buChar char="•"/>
            </a:pPr>
            <a:r>
              <a:rPr lang="en-US" sz="3067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Partecipazione inclusiva: offrire a tutti gli alunni l’opportunità di partecipare in modo equo e attivo alla vita della classe.  </a:t>
            </a:r>
          </a:p>
          <a:p>
            <a:pPr algn="l">
              <a:lnSpc>
                <a:spcPts val="3895"/>
              </a:lnSpc>
            </a:pPr>
            <a:endParaRPr lang="en-US" sz="3067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52705" y="592223"/>
            <a:ext cx="7999348" cy="2946024"/>
            <a:chOff x="0" y="0"/>
            <a:chExt cx="10665797" cy="3928032"/>
          </a:xfrm>
        </p:grpSpPr>
        <p:sp>
          <p:nvSpPr>
            <p:cNvPr id="8" name="TextBox 8"/>
            <p:cNvSpPr txBox="1"/>
            <p:nvPr/>
          </p:nvSpPr>
          <p:spPr>
            <a:xfrm>
              <a:off x="0" y="123825"/>
              <a:ext cx="10665797" cy="130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37"/>
                </a:lnSpc>
              </a:pPr>
              <a:r>
                <a:rPr lang="en-US" sz="7037">
                  <a:solidFill>
                    <a:srgbClr val="F8F8F8"/>
                  </a:solidFill>
                  <a:latin typeface="Rubik"/>
                  <a:ea typeface="Rubik"/>
                  <a:cs typeface="Rubik"/>
                  <a:sym typeface="Rubik"/>
                </a:rPr>
                <a:t>OBIETTIVI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49938"/>
              <a:ext cx="9342555" cy="162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27"/>
                </a:lnSpc>
              </a:pPr>
              <a:r>
                <a:rPr lang="en-US" sz="8927">
                  <a:solidFill>
                    <a:srgbClr val="FBD160"/>
                  </a:solidFill>
                  <a:latin typeface="Segoe Script"/>
                  <a:ea typeface="Segoe Script"/>
                  <a:cs typeface="Segoe Script"/>
                  <a:sym typeface="Segoe Script"/>
                </a:rPr>
                <a:t>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26993"/>
              <a:ext cx="10665797" cy="130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37"/>
                </a:lnSpc>
              </a:pPr>
              <a:r>
                <a:rPr lang="en-US" sz="7037">
                  <a:solidFill>
                    <a:srgbClr val="F8F8F8"/>
                  </a:solidFill>
                  <a:latin typeface="Rubik"/>
                  <a:ea typeface="Rubik"/>
                  <a:cs typeface="Rubik"/>
                  <a:sym typeface="Rubik"/>
                </a:rPr>
                <a:t>PRINCIPI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193" y="467395"/>
            <a:ext cx="9405830" cy="1731966"/>
            <a:chOff x="0" y="0"/>
            <a:chExt cx="2477256" cy="456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7256" cy="456156"/>
            </a:xfrm>
            <a:custGeom>
              <a:avLst/>
              <a:gdLst/>
              <a:ahLst/>
              <a:cxnLst/>
              <a:rect l="l" t="t" r="r" b="b"/>
              <a:pathLst>
                <a:path w="2477256" h="456156">
                  <a:moveTo>
                    <a:pt x="12346" y="0"/>
                  </a:moveTo>
                  <a:lnTo>
                    <a:pt x="2464909" y="0"/>
                  </a:lnTo>
                  <a:cubicBezTo>
                    <a:pt x="2471728" y="0"/>
                    <a:pt x="2477256" y="5528"/>
                    <a:pt x="2477256" y="12346"/>
                  </a:cubicBezTo>
                  <a:lnTo>
                    <a:pt x="2477256" y="443809"/>
                  </a:lnTo>
                  <a:cubicBezTo>
                    <a:pt x="2477256" y="450628"/>
                    <a:pt x="2471728" y="456156"/>
                    <a:pt x="2464909" y="456156"/>
                  </a:cubicBezTo>
                  <a:lnTo>
                    <a:pt x="12346" y="456156"/>
                  </a:lnTo>
                  <a:cubicBezTo>
                    <a:pt x="5528" y="456156"/>
                    <a:pt x="0" y="450628"/>
                    <a:pt x="0" y="443809"/>
                  </a:cubicBezTo>
                  <a:lnTo>
                    <a:pt x="0" y="12346"/>
                  </a:lnTo>
                  <a:cubicBezTo>
                    <a:pt x="0" y="5528"/>
                    <a:pt x="5528" y="0"/>
                    <a:pt x="12346" y="0"/>
                  </a:cubicBezTo>
                  <a:close/>
                </a:path>
              </a:pathLst>
            </a:custGeom>
            <a:solidFill>
              <a:srgbClr val="2D95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77256" cy="513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52072" y="744927"/>
            <a:ext cx="9570646" cy="137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3"/>
              </a:lnSpc>
            </a:pPr>
            <a:r>
              <a:rPr lang="en-US" sz="5273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ELEMENTI CHIAVE DI UN'AULA INCLUSIVA: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825" y="1658005"/>
            <a:ext cx="11226217" cy="863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8"/>
              </a:lnSpc>
            </a:pPr>
            <a:endParaRPr/>
          </a:p>
          <a:p>
            <a:pPr algn="l">
              <a:lnSpc>
                <a:spcPts val="3238"/>
              </a:lnSpc>
            </a:pPr>
            <a:endParaRPr/>
          </a:p>
          <a:p>
            <a:pPr marL="550598" lvl="1" indent="-275299" algn="l">
              <a:lnSpc>
                <a:spcPts val="3238"/>
              </a:lnSpc>
              <a:buFont typeface="Arial"/>
              <a:buChar char="•"/>
            </a:pPr>
            <a:r>
              <a:rPr lang="en-US" sz="255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Flessibilità dello spazio: Utilizzare arredi mobili e sedute adattabili che consentano di creare ambienti diversificati per differenti modalità di apprendimento.  </a:t>
            </a:r>
          </a:p>
          <a:p>
            <a:pPr algn="l">
              <a:lnSpc>
                <a:spcPts val="3238"/>
              </a:lnSpc>
            </a:pPr>
            <a:endParaRPr lang="en-US" sz="255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550598" lvl="1" indent="-275299" algn="l">
              <a:lnSpc>
                <a:spcPts val="3238"/>
              </a:lnSpc>
              <a:buFont typeface="Arial"/>
              <a:buChar char="•"/>
            </a:pPr>
            <a:r>
              <a:rPr lang="en-US" sz="255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Metodologie partecipative: Applicare strategie didattiche attive e cooperative come la didattica laboratoriale che favoriscano il coinvolgimento diretto degli studenti. </a:t>
            </a:r>
          </a:p>
          <a:p>
            <a:pPr algn="l">
              <a:lnSpc>
                <a:spcPts val="3238"/>
              </a:lnSpc>
            </a:pPr>
            <a:endParaRPr lang="en-US" sz="255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550598" lvl="1" indent="-275299" algn="l">
              <a:lnSpc>
                <a:spcPts val="3238"/>
              </a:lnSpc>
              <a:buFont typeface="Arial"/>
              <a:buChar char="•"/>
            </a:pPr>
            <a:r>
              <a:rPr lang="en-US" sz="255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Accessibilità: garantire la fruibilità di tutti i materiali didattici a disposizione sopratutto per la didattica inclusiva concentrandosi su: collaborazione, relazioni ed emozioni, e efficacia.</a:t>
            </a:r>
          </a:p>
          <a:p>
            <a:pPr algn="l">
              <a:lnSpc>
                <a:spcPts val="3238"/>
              </a:lnSpc>
            </a:pPr>
            <a:endParaRPr lang="en-US" sz="255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550598" lvl="1" indent="-275299" algn="l">
              <a:lnSpc>
                <a:spcPts val="3238"/>
              </a:lnSpc>
              <a:buFont typeface="Arial"/>
              <a:buChar char="•"/>
            </a:pPr>
            <a:r>
              <a:rPr lang="en-US" sz="255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Verifica e valutazione: Monitorare l’impatto delle scelte educative sul benessere e sui risultati degli studenti.  </a:t>
            </a:r>
          </a:p>
          <a:p>
            <a:pPr algn="l">
              <a:lnSpc>
                <a:spcPts val="3238"/>
              </a:lnSpc>
            </a:pPr>
            <a:endParaRPr lang="en-US" sz="255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550598" lvl="1" indent="-275299" algn="l">
              <a:lnSpc>
                <a:spcPts val="3238"/>
              </a:lnSpc>
              <a:buFont typeface="Arial"/>
              <a:buChar char="•"/>
            </a:pPr>
            <a:r>
              <a:rPr lang="en-US" sz="255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Co-progettazione educativa: Coinvolgere gli alunni con Bisogni Educativi Speciali nella definizione e organizzazione dell’ambiente di apprendimento. </a:t>
            </a:r>
          </a:p>
          <a:p>
            <a:pPr algn="l">
              <a:lnSpc>
                <a:spcPts val="3238"/>
              </a:lnSpc>
            </a:pPr>
            <a:endParaRPr lang="en-US" sz="255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052590" y="2347799"/>
            <a:ext cx="6934363" cy="6191981"/>
            <a:chOff x="149860" y="501650"/>
            <a:chExt cx="12882880" cy="115036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82879" cy="11503660"/>
            </a:xfrm>
            <a:custGeom>
              <a:avLst/>
              <a:gdLst/>
              <a:ahLst/>
              <a:cxnLst/>
              <a:rect l="l" t="t" r="r" b="b"/>
              <a:pathLst>
                <a:path w="12882879" h="11503660">
                  <a:moveTo>
                    <a:pt x="11337290" y="2283460"/>
                  </a:moveTo>
                  <a:cubicBezTo>
                    <a:pt x="10535920" y="1322070"/>
                    <a:pt x="9357360" y="730250"/>
                    <a:pt x="8139430" y="440690"/>
                  </a:cubicBezTo>
                  <a:cubicBezTo>
                    <a:pt x="6921500" y="151130"/>
                    <a:pt x="5646420" y="0"/>
                    <a:pt x="4451350" y="330200"/>
                  </a:cubicBezTo>
                  <a:lnTo>
                    <a:pt x="4452620" y="330200"/>
                  </a:lnTo>
                  <a:cubicBezTo>
                    <a:pt x="2360930" y="749300"/>
                    <a:pt x="601980" y="2358390"/>
                    <a:pt x="180340" y="4406900"/>
                  </a:cubicBezTo>
                  <a:cubicBezTo>
                    <a:pt x="0" y="5284470"/>
                    <a:pt x="33020" y="6197600"/>
                    <a:pt x="195580" y="7077710"/>
                  </a:cubicBezTo>
                  <a:cubicBezTo>
                    <a:pt x="379730" y="8077200"/>
                    <a:pt x="746760" y="9077960"/>
                    <a:pt x="1456690" y="9805670"/>
                  </a:cubicBezTo>
                  <a:cubicBezTo>
                    <a:pt x="2240280" y="10610850"/>
                    <a:pt x="3362960" y="11004550"/>
                    <a:pt x="4475480" y="11163300"/>
                  </a:cubicBezTo>
                  <a:cubicBezTo>
                    <a:pt x="6866890" y="11503660"/>
                    <a:pt x="9480550" y="10773410"/>
                    <a:pt x="11055350" y="8940800"/>
                  </a:cubicBezTo>
                  <a:cubicBezTo>
                    <a:pt x="12630149" y="7108190"/>
                    <a:pt x="12882880" y="4138930"/>
                    <a:pt x="11337290" y="2283460"/>
                  </a:cubicBezTo>
                  <a:close/>
                </a:path>
              </a:pathLst>
            </a:custGeom>
            <a:blipFill>
              <a:blip r:embed="rId2"/>
              <a:stretch>
                <a:fillRect l="-6116" r="-29170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185933" flipV="1">
            <a:off x="11266958" y="8222422"/>
            <a:ext cx="2605474" cy="2373350"/>
          </a:xfrm>
          <a:custGeom>
            <a:avLst/>
            <a:gdLst/>
            <a:ahLst/>
            <a:cxnLst/>
            <a:rect l="l" t="t" r="r" b="b"/>
            <a:pathLst>
              <a:path w="2605474" h="2373350">
                <a:moveTo>
                  <a:pt x="0" y="2373350"/>
                </a:moveTo>
                <a:lnTo>
                  <a:pt x="2605475" y="2373350"/>
                </a:lnTo>
                <a:lnTo>
                  <a:pt x="2605475" y="0"/>
                </a:lnTo>
                <a:lnTo>
                  <a:pt x="0" y="0"/>
                </a:lnTo>
                <a:lnTo>
                  <a:pt x="0" y="23733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40790">
            <a:off x="15429550" y="199744"/>
            <a:ext cx="2605474" cy="2373350"/>
          </a:xfrm>
          <a:custGeom>
            <a:avLst/>
            <a:gdLst/>
            <a:ahLst/>
            <a:cxnLst/>
            <a:rect l="l" t="t" r="r" b="b"/>
            <a:pathLst>
              <a:path w="2605474" h="2373350">
                <a:moveTo>
                  <a:pt x="0" y="0"/>
                </a:moveTo>
                <a:lnTo>
                  <a:pt x="2605474" y="0"/>
                </a:lnTo>
                <a:lnTo>
                  <a:pt x="2605474" y="2373350"/>
                </a:lnTo>
                <a:lnTo>
                  <a:pt x="0" y="2373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6108" y="0"/>
            <a:ext cx="11612642" cy="11612642"/>
          </a:xfrm>
          <a:custGeom>
            <a:avLst/>
            <a:gdLst/>
            <a:ahLst/>
            <a:cxnLst/>
            <a:rect l="l" t="t" r="r" b="b"/>
            <a:pathLst>
              <a:path w="11612642" h="11612642">
                <a:moveTo>
                  <a:pt x="0" y="0"/>
                </a:moveTo>
                <a:lnTo>
                  <a:pt x="11612642" y="0"/>
                </a:lnTo>
                <a:lnTo>
                  <a:pt x="11612642" y="11612642"/>
                </a:lnTo>
                <a:lnTo>
                  <a:pt x="0" y="11612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64961" flipH="1">
            <a:off x="1028700" y="-240770"/>
            <a:ext cx="2698678" cy="3311261"/>
          </a:xfrm>
          <a:custGeom>
            <a:avLst/>
            <a:gdLst/>
            <a:ahLst/>
            <a:cxnLst/>
            <a:rect l="l" t="t" r="r" b="b"/>
            <a:pathLst>
              <a:path w="2698678" h="3311261">
                <a:moveTo>
                  <a:pt x="2698678" y="0"/>
                </a:moveTo>
                <a:lnTo>
                  <a:pt x="0" y="0"/>
                </a:lnTo>
                <a:lnTo>
                  <a:pt x="0" y="3311261"/>
                </a:lnTo>
                <a:lnTo>
                  <a:pt x="2698678" y="3311261"/>
                </a:lnTo>
                <a:lnTo>
                  <a:pt x="26986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13296" flipH="1">
            <a:off x="14450748" y="7106480"/>
            <a:ext cx="2698678" cy="3311261"/>
          </a:xfrm>
          <a:custGeom>
            <a:avLst/>
            <a:gdLst/>
            <a:ahLst/>
            <a:cxnLst/>
            <a:rect l="l" t="t" r="r" b="b"/>
            <a:pathLst>
              <a:path w="2698678" h="3311261">
                <a:moveTo>
                  <a:pt x="2698678" y="0"/>
                </a:moveTo>
                <a:lnTo>
                  <a:pt x="0" y="0"/>
                </a:lnTo>
                <a:lnTo>
                  <a:pt x="0" y="3311261"/>
                </a:lnTo>
                <a:lnTo>
                  <a:pt x="2698678" y="3311261"/>
                </a:lnTo>
                <a:lnTo>
                  <a:pt x="26986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Personalizzato</PresentationFormat>
  <Paragraphs>39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Segoe Script Bold</vt:lpstr>
      <vt:lpstr>Arial</vt:lpstr>
      <vt:lpstr>Rubik Bold</vt:lpstr>
      <vt:lpstr>Rubik</vt:lpstr>
      <vt:lpstr>Segoe Script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ALLESTIMENTO</dc:title>
  <dc:creator>emilia del freo</dc:creator>
  <cp:lastModifiedBy>emilia</cp:lastModifiedBy>
  <cp:revision>1</cp:revision>
  <dcterms:created xsi:type="dcterms:W3CDTF">2006-08-16T00:00:00Z</dcterms:created>
  <dcterms:modified xsi:type="dcterms:W3CDTF">2025-11-18T06:57:26Z</dcterms:modified>
  <dc:identifier>DAG4geMhyBE</dc:identifier>
</cp:coreProperties>
</file>